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3A22"/>
    <a:srgbClr val="4B0082"/>
    <a:srgbClr val="244178"/>
    <a:srgbClr val="2949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25"/>
    <p:restoredTop sz="94726"/>
  </p:normalViewPr>
  <p:slideViewPr>
    <p:cSldViewPr snapToGrid="0">
      <p:cViewPr varScale="1">
        <p:scale>
          <a:sx n="118" d="100"/>
          <a:sy n="118" d="100"/>
        </p:scale>
        <p:origin x="200" y="992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5C4282-CD5A-1749-94E7-97D902A9CAF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2C170B-2A05-A44B-9CA7-308575EEAF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20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2C170B-2A05-A44B-9CA7-308575EEAF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75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D61B5-D09E-730E-F006-E389086ED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AECF1F-7BE1-8F00-AB71-DEFA53ECEB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8FD9FC-EC73-7BC9-F48F-E986360DBD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DA487-6062-6EE4-3695-C18250A01A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2C170B-2A05-A44B-9CA7-308575EEAF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1A2AA-24AD-6215-CF00-8C36AD18C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443C10-6DAC-E80D-202A-311A7DB25D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B4560A-10C7-32F6-DC6F-698A994CD2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B9CA59-B6E4-FC31-7E11-23125074FC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2C170B-2A05-A44B-9CA7-308575EEAFA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271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0D22D-037A-A3E5-890C-C1CEEA60F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181968-065F-62D4-C894-71CE34B25B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611E2E-D5E3-5014-0EBD-2F69AAE9A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D95E39-6476-735F-FCD0-36904A9250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2C170B-2A05-A44B-9CA7-308575EEAF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917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917AB-FBA7-4F15-0905-66F97FAE9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D1AF9E-40F8-2503-18CC-BBA316BDD9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D7EBCC-FF31-8EF2-C94B-E1B5F4D018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90A3EE-A2F5-DC1E-DCD4-EF05B1D96E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2C170B-2A05-A44B-9CA7-308575EEAF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969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DEC21-00B7-FAAF-3115-6630E5348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C2617B-20BA-2EA4-CECA-70A48FD6C6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9E27D1-7D21-50C2-EC7E-D68D3F0562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292D0-28E3-83D5-28DC-F31DA82F0B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2C170B-2A05-A44B-9CA7-308575EEAF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92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219B8-544B-C989-0450-316910CD9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B32991-9111-BFAC-BBE5-2061A1647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761C1-38C2-3588-3009-E06FA9552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5C444-FDAF-25C6-7875-4AFD33DB2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314AF-D60F-56CD-FBB2-866EED3EE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255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C300-14CF-D79D-92F0-19E47705D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E1BC77-60E1-8032-49BE-15CFBF9F0C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C4CAF-9D81-438C-FF32-B85B55413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B5ADA-F60B-EA53-D80C-56E53CE24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495E2-E22B-DB91-2EAE-E07B24940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361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DB1CC6-96AA-D504-6727-8DD58BD2EA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ACE761-6BD5-681D-897E-6992C55C99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0BBD5F-251B-8014-CF1E-5DB7E7E1E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54F60-A796-ACFB-BED1-A2F00AD04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C439A-5622-1758-6FD5-53526DA76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487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8BFEE-18C7-8819-90FB-8A32B75BD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239A8-3F28-1252-61B3-EFCC72CBB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B741E-D6CD-AE5E-9C14-BD7831F5B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29495-ED42-1528-A7B2-910FBD17E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BE915-54E0-0538-8324-36968471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60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FF94A-65E9-5F80-2087-9CF6746B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993349-A2DB-3CB7-146E-DF111B43D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19795-CF30-6C07-F066-DEFDCC022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6A5F2-A232-A7E3-9702-D6579FA15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8CAA2-FC15-21F2-CEFA-ADA87729F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49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8BD15-3F71-6353-15B2-A4F706A78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49101-FD1F-BAD1-61BC-75B60AEE5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58AD3-98E8-1EA2-276D-B7F5D144FB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C22F6F-C05E-ED33-FFF9-2685F8A41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03425-2CAD-B8EC-4956-85EDC9F8A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E79E8-69A4-5B0C-FD74-0824893E5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79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B788-FCDE-9C03-D2DD-AF9DE8034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E519F-CBC7-EC87-E072-A37C352AFC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811DEF-9FE2-A238-B28D-5100CB6AE1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ADF71B-42B6-5222-6C52-EF496B2FB4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A5568E-C0A4-907E-D02B-955E011C97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E946EF-DF1E-6D19-1454-A3F1442FA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2D36D4-DE61-EBC3-F6E7-82A8A7E04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6AE65F-F17E-33A6-C7DF-53327E297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76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84D0A-D8C6-7263-D3E1-03B8F127E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3C2588-4BE6-D71E-E9B4-86416C579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49F6C0-C19B-45CD-931F-F72549F73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FD75C8-4375-6C3B-53BB-CB7B7946A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63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AA6EE1-5DCE-D967-92C9-51C843879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46BA52-5C1E-9F48-5246-6C1A303A8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044E7D-525D-D7E2-8F86-4A654157B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358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13417-E5B5-24B7-1A57-CCB2D14AB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B4A98-2017-DAB7-E2D8-9588F6B4D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E92771-C5CF-C6CB-3AA2-0805E0A91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BD79F-5529-6F96-965B-4918AFAE8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E7DBED-C111-A228-F34C-D5C39E3E5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8123AA-ACA6-677B-F37E-29B5F67D3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111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E10C0-4845-7EF0-6328-A14CC565C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D51CC4-4C11-1A91-D8D7-572778FCC7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71B1E-36C3-E4B1-1997-996B272DB0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F7351D-A75B-231A-9670-635A7A3B0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076C79-359C-DFF4-7A0A-902ABB546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AA1E3-F238-F732-AC55-8ACFA9734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77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14C764-EBD6-3580-FAC5-D175942F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F5166-84C3-647E-E4E4-042A43B61C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F81A4-59FD-C08C-E94E-A1B0706CBA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79586-228F-8649-BA1D-17E506F9BAD7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FB457-0364-96CC-9288-073B4E164D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B3046-01AE-D36C-D273-5F0D89B4DA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FFFCC-77A2-0A4E-A4D0-81D53341AA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14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jpe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8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xlwBmrf6240?start=337&amp;feature=oembed" TargetMode="External"/><Relationship Id="rId6" Type="http://schemas.openxmlformats.org/officeDocument/2006/relationships/image" Target="../media/image7.jp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8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xlwBmrf6240?start=337&amp;feature=oembed" TargetMode="External"/><Relationship Id="rId6" Type="http://schemas.openxmlformats.org/officeDocument/2006/relationships/image" Target="../media/image7.jp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95BD6C0B-0B0D-BF30-C4A9-BDF2F1B3E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76" y="-1975777"/>
            <a:ext cx="15965750" cy="898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D403FF-505B-C06F-803D-01A1625E8F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270" y="5499667"/>
            <a:ext cx="9144000" cy="1196530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effectLst>
                  <a:outerShdw blurRad="101600" dist="50800" dir="5400000" sx="102000" sy="102000" algn="t" rotWithShape="0">
                    <a:prstClr val="black">
                      <a:alpha val="55000"/>
                    </a:prstClr>
                  </a:outerShdw>
                </a:effectLs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Civil Engineering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D8D248-5161-AC25-B970-2CCF42D0FB37}"/>
              </a:ext>
            </a:extLst>
          </p:cNvPr>
          <p:cNvSpPr txBox="1"/>
          <p:nvPr/>
        </p:nvSpPr>
        <p:spPr>
          <a:xfrm>
            <a:off x="511444" y="7660178"/>
            <a:ext cx="9722533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do Civil Engineers Do?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CD3ACC-5983-9221-8A34-36C0119EF697}"/>
              </a:ext>
            </a:extLst>
          </p:cNvPr>
          <p:cNvSpPr txBox="1"/>
          <p:nvPr/>
        </p:nvSpPr>
        <p:spPr>
          <a:xfrm>
            <a:off x="511444" y="9121357"/>
            <a:ext cx="710093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Civil Engineers build and maintain infrastructure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includes buildings, bridges, airports, and water systems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They make sure these systems are safe, stable, and work properly.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Civil Engineers are involved in transportation and urban development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25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0" name="Picture 2" descr="Premium Photo | High angle view of hoover dam at nevada">
            <a:extLst>
              <a:ext uri="{FF2B5EF4-FFF2-40B4-BE49-F238E27FC236}">
                <a16:creationId xmlns:a16="http://schemas.microsoft.com/office/drawing/2014/main" id="{80E2714B-3224-0EDA-7075-9D9138E272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1" t="20346" r="3678" b="2699"/>
          <a:stretch/>
        </p:blipFill>
        <p:spPr bwMode="auto">
          <a:xfrm>
            <a:off x="7889824" y="8794370"/>
            <a:ext cx="3675209" cy="402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EEB96E-AC75-083A-B62F-7E18585EEFAF}"/>
              </a:ext>
            </a:extLst>
          </p:cNvPr>
          <p:cNvSpPr txBox="1"/>
          <p:nvPr/>
        </p:nvSpPr>
        <p:spPr>
          <a:xfrm>
            <a:off x="8846449" y="12908273"/>
            <a:ext cx="1761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The Hoover Dam</a:t>
            </a:r>
          </a:p>
        </p:txBody>
      </p:sp>
    </p:spTree>
    <p:extLst>
      <p:ext uri="{BB962C8B-B14F-4D97-AF65-F5344CB8AC3E}">
        <p14:creationId xmlns:p14="http://schemas.microsoft.com/office/powerpoint/2010/main" val="1918828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7856E-63B8-38D8-121D-471A75766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>
            <a:extLst>
              <a:ext uri="{FF2B5EF4-FFF2-40B4-BE49-F238E27FC236}">
                <a16:creationId xmlns:a16="http://schemas.microsoft.com/office/drawing/2014/main" id="{2547FC76-64E7-D703-91AE-9BDB354586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9333" y="-2011716"/>
            <a:ext cx="15965750" cy="898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E02571D-F661-1118-8E9B-55A23508DBD0}"/>
              </a:ext>
            </a:extLst>
          </p:cNvPr>
          <p:cNvSpPr/>
          <p:nvPr/>
        </p:nvSpPr>
        <p:spPr>
          <a:xfrm>
            <a:off x="-325873" y="1635189"/>
            <a:ext cx="12672290" cy="5357892"/>
          </a:xfrm>
          <a:prstGeom prst="rect">
            <a:avLst/>
          </a:prstGeom>
          <a:solidFill>
            <a:schemeClr val="tx1">
              <a:alpha val="6003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2B13052-0137-30A3-CA30-1FE97BD6CE41}"/>
              </a:ext>
            </a:extLst>
          </p:cNvPr>
          <p:cNvSpPr/>
          <p:nvPr/>
        </p:nvSpPr>
        <p:spPr>
          <a:xfrm>
            <a:off x="-325874" y="-229236"/>
            <a:ext cx="12672291" cy="18644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chemeClr val="tx1">
                  <a:alpha val="40000"/>
                </a:schemeClr>
              </a:gs>
              <a:gs pos="16000">
                <a:schemeClr val="tx1">
                  <a:alpha val="10000"/>
                </a:schemeClr>
              </a:gs>
              <a:gs pos="56000">
                <a:schemeClr val="tx1">
                  <a:alpha val="6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E71E9A-ACB6-CB8D-594C-9A6928456DF8}"/>
              </a:ext>
            </a:extLst>
          </p:cNvPr>
          <p:cNvSpPr txBox="1"/>
          <p:nvPr/>
        </p:nvSpPr>
        <p:spPr>
          <a:xfrm>
            <a:off x="511444" y="514315"/>
            <a:ext cx="9722533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do Civil Engineers Do?</a:t>
            </a:r>
          </a:p>
        </p:txBody>
      </p:sp>
      <p:pic>
        <p:nvPicPr>
          <p:cNvPr id="2050" name="Picture 2" descr="Premium Photo | High angle view of hoover dam at nevada">
            <a:extLst>
              <a:ext uri="{FF2B5EF4-FFF2-40B4-BE49-F238E27FC236}">
                <a16:creationId xmlns:a16="http://schemas.microsoft.com/office/drawing/2014/main" id="{17CB590D-ABB6-9737-56AB-F8480784FC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1" t="20346" r="3678" b="2699"/>
          <a:stretch/>
        </p:blipFill>
        <p:spPr bwMode="auto">
          <a:xfrm>
            <a:off x="7889824" y="1521614"/>
            <a:ext cx="3675209" cy="402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E23CA7A2-2779-8A3D-0742-072A83564A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2232" y="-1641390"/>
            <a:ext cx="9144000" cy="1196530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effectLst>
                  <a:outerShdw blurRad="101600" dist="50800" dir="5400000" sx="102000" sy="102000" algn="t" rotWithShape="0">
                    <a:prstClr val="black">
                      <a:alpha val="55000"/>
                    </a:prstClr>
                  </a:outerShdw>
                </a:effectLs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Civil Engineering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C09BEB-E6C7-F00F-2B8E-B967BA2CA3DF}"/>
              </a:ext>
            </a:extLst>
          </p:cNvPr>
          <p:cNvSpPr txBox="1"/>
          <p:nvPr/>
        </p:nvSpPr>
        <p:spPr>
          <a:xfrm>
            <a:off x="8846449" y="5635517"/>
            <a:ext cx="1761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The Hoover Dam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0CDE5E2-4E76-216C-12B3-EC6ACDD33910}"/>
              </a:ext>
            </a:extLst>
          </p:cNvPr>
          <p:cNvSpPr txBox="1"/>
          <p:nvPr/>
        </p:nvSpPr>
        <p:spPr>
          <a:xfrm>
            <a:off x="511444" y="1774387"/>
            <a:ext cx="7100936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Civil Engineers build and maintain infrastructure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includes buildings, bridges, airports, and water systems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They make sure these systems are safe, stable, and work properly.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Civil Engineers are involved in transportation and urban development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35A3EB-2D10-FEF8-FD50-3DF90EBF9ACE}"/>
              </a:ext>
            </a:extLst>
          </p:cNvPr>
          <p:cNvSpPr txBox="1"/>
          <p:nvPr/>
        </p:nvSpPr>
        <p:spPr>
          <a:xfrm>
            <a:off x="511444" y="7642478"/>
            <a:ext cx="8037778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Civil Engineering Fields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B3AC2D1-6987-21D7-9ED7-F47349F46D55}"/>
              </a:ext>
            </a:extLst>
          </p:cNvPr>
          <p:cNvSpPr txBox="1"/>
          <p:nvPr/>
        </p:nvSpPr>
        <p:spPr>
          <a:xfrm>
            <a:off x="511444" y="8902550"/>
            <a:ext cx="710093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Structural Engineer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Ensure buildings are stable and protected against natural disaster such as floods, winds, and earthquakes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Geotechnical Engineer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Soil experts that make sure mines, tunnels, and foundations are stable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Water Management Engineer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Studies meteorology (weather) and analysis flood/groundwater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Involved in water supply and wastewater treatment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Transportation Engineer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Works on transport projects such as railways, airports, and highways.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40" name="Picture 4">
            <a:extLst>
              <a:ext uri="{FF2B5EF4-FFF2-40B4-BE49-F238E27FC236}">
                <a16:creationId xmlns:a16="http://schemas.microsoft.com/office/drawing/2014/main" id="{5D972F44-4FFA-8A1B-992A-4D35468CA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03" r="18192"/>
          <a:stretch/>
        </p:blipFill>
        <p:spPr bwMode="auto">
          <a:xfrm>
            <a:off x="7747685" y="8902550"/>
            <a:ext cx="3608173" cy="439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164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ECC25C-4191-2DC6-DFD7-D42B89597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>
            <a:extLst>
              <a:ext uri="{FF2B5EF4-FFF2-40B4-BE49-F238E27FC236}">
                <a16:creationId xmlns:a16="http://schemas.microsoft.com/office/drawing/2014/main" id="{FAA21CE9-BAC6-09AE-6D18-CE74A4D58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9333" y="-135082"/>
            <a:ext cx="15965750" cy="898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574B337-66C2-5BC5-E2A4-7B2A9378EED2}"/>
              </a:ext>
            </a:extLst>
          </p:cNvPr>
          <p:cNvSpPr/>
          <p:nvPr/>
        </p:nvSpPr>
        <p:spPr>
          <a:xfrm>
            <a:off x="-325873" y="1635189"/>
            <a:ext cx="12672290" cy="5357892"/>
          </a:xfrm>
          <a:prstGeom prst="rect">
            <a:avLst/>
          </a:prstGeom>
          <a:solidFill>
            <a:schemeClr val="tx1">
              <a:alpha val="6003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200C1C-AD78-F845-1282-5E5CB13709BB}"/>
              </a:ext>
            </a:extLst>
          </p:cNvPr>
          <p:cNvSpPr/>
          <p:nvPr/>
        </p:nvSpPr>
        <p:spPr>
          <a:xfrm>
            <a:off x="-325874" y="-229236"/>
            <a:ext cx="12672291" cy="18644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chemeClr val="tx1">
                  <a:alpha val="40000"/>
                </a:schemeClr>
              </a:gs>
              <a:gs pos="16000">
                <a:schemeClr val="tx1">
                  <a:alpha val="10000"/>
                </a:schemeClr>
              </a:gs>
              <a:gs pos="56000">
                <a:schemeClr val="tx1">
                  <a:alpha val="6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B6965B-386A-3CFF-ECCB-1A951B338EF8}"/>
              </a:ext>
            </a:extLst>
          </p:cNvPr>
          <p:cNvSpPr txBox="1"/>
          <p:nvPr/>
        </p:nvSpPr>
        <p:spPr>
          <a:xfrm>
            <a:off x="511444" y="514315"/>
            <a:ext cx="8037778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Civil Engineering Fields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CC986FA-B302-3295-579B-976E2C798378}"/>
              </a:ext>
            </a:extLst>
          </p:cNvPr>
          <p:cNvSpPr txBox="1"/>
          <p:nvPr/>
        </p:nvSpPr>
        <p:spPr>
          <a:xfrm>
            <a:off x="511444" y="1774387"/>
            <a:ext cx="710093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Structural Engineer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Ensure buildings are stable and protected against natural disaster such as floods, winds, and earthquakes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Geotechnical Engineer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Soil experts that make sure mines, tunnels, and foundations are stable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Water Management Engineer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Studies meteorology (weather) and analysis flood/groundwater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Involved in water supply and wastewater treatment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Transportation Engineer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Works on transport projects such as railways, airports, and highways.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0CA681-08B1-6606-650C-6C113D91FFE9}"/>
              </a:ext>
            </a:extLst>
          </p:cNvPr>
          <p:cNvSpPr txBox="1"/>
          <p:nvPr/>
        </p:nvSpPr>
        <p:spPr>
          <a:xfrm>
            <a:off x="511444" y="-6613848"/>
            <a:ext cx="9722533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do Civil Engineers Do?</a:t>
            </a:r>
          </a:p>
        </p:txBody>
      </p:sp>
      <p:pic>
        <p:nvPicPr>
          <p:cNvPr id="14" name="Picture 2" descr="Premium Photo | High angle view of hoover dam at nevada">
            <a:extLst>
              <a:ext uri="{FF2B5EF4-FFF2-40B4-BE49-F238E27FC236}">
                <a16:creationId xmlns:a16="http://schemas.microsoft.com/office/drawing/2014/main" id="{7E9C6CC9-AB07-8BA2-8DFF-6B827BB431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1" t="20346" r="3678" b="2699"/>
          <a:stretch/>
        </p:blipFill>
        <p:spPr bwMode="auto">
          <a:xfrm>
            <a:off x="7889824" y="-5606549"/>
            <a:ext cx="3675209" cy="402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2103A1-6E05-279D-DA55-8C73E0BE529A}"/>
              </a:ext>
            </a:extLst>
          </p:cNvPr>
          <p:cNvSpPr txBox="1"/>
          <p:nvPr/>
        </p:nvSpPr>
        <p:spPr>
          <a:xfrm>
            <a:off x="8846449" y="-1492646"/>
            <a:ext cx="1761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The Hoover Dam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D192B5-DD25-F83C-E749-57DB71A872ED}"/>
              </a:ext>
            </a:extLst>
          </p:cNvPr>
          <p:cNvSpPr txBox="1"/>
          <p:nvPr/>
        </p:nvSpPr>
        <p:spPr>
          <a:xfrm>
            <a:off x="511444" y="-5353776"/>
            <a:ext cx="710093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Civil Engineers build and maintain infrastructure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includes buildings, bridges, airports, and water systems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They make sure these systems are safe, stable, and work properly.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Civil Engineers are involved in transportation and urban development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endParaRPr lang="en-US" sz="25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5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6AAEE911-3690-16E8-8288-1B6FAB41E7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03" r="18192"/>
          <a:stretch/>
        </p:blipFill>
        <p:spPr bwMode="auto">
          <a:xfrm>
            <a:off x="7747685" y="1774387"/>
            <a:ext cx="3608173" cy="439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AAFAF3-3CA5-EF69-9EB3-36E2FC986FF1}"/>
              </a:ext>
            </a:extLst>
          </p:cNvPr>
          <p:cNvSpPr txBox="1"/>
          <p:nvPr/>
        </p:nvSpPr>
        <p:spPr>
          <a:xfrm>
            <a:off x="511443" y="7736632"/>
            <a:ext cx="8624477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Popsicle Bridge Building!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AD23F8-A6A5-A6FC-4C89-49AC148EC6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7374" y="8969325"/>
            <a:ext cx="4524720" cy="456929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D10E0A-BC8D-B34C-6C6F-5D6B2251CA7F}"/>
              </a:ext>
            </a:extLst>
          </p:cNvPr>
          <p:cNvSpPr txBox="1"/>
          <p:nvPr/>
        </p:nvSpPr>
        <p:spPr>
          <a:xfrm>
            <a:off x="511443" y="9178432"/>
            <a:ext cx="71009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Bridges will be judged based on the following: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Maximum Weight Supported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Bridge Weight to Weight Supported Ratio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Aesthetic appearance via popular vote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Materials List (Budget):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25-35 Popsicle Sticks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1 stick of hot glue (use your glue wisely!)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Bridge must span at least 12 inches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altLang="zh-CN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Groups</a:t>
            </a:r>
            <a:r>
              <a:rPr lang="zh-CN" alt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899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BD04F-1D5B-88C7-3087-B5206E4B3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>
            <a:extLst>
              <a:ext uri="{FF2B5EF4-FFF2-40B4-BE49-F238E27FC236}">
                <a16:creationId xmlns:a16="http://schemas.microsoft.com/office/drawing/2014/main" id="{062DA3A9-616D-3365-25D0-F4BAB128F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5875" y="-74632"/>
            <a:ext cx="15965750" cy="898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A621DC-2FB4-1D53-2CB1-0B3CB7200436}"/>
              </a:ext>
            </a:extLst>
          </p:cNvPr>
          <p:cNvSpPr/>
          <p:nvPr/>
        </p:nvSpPr>
        <p:spPr>
          <a:xfrm>
            <a:off x="-325873" y="1635189"/>
            <a:ext cx="12672290" cy="5357892"/>
          </a:xfrm>
          <a:prstGeom prst="rect">
            <a:avLst/>
          </a:prstGeom>
          <a:solidFill>
            <a:schemeClr val="tx1">
              <a:alpha val="6003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978923-2A9A-390C-3C6F-D44F2666C54F}"/>
              </a:ext>
            </a:extLst>
          </p:cNvPr>
          <p:cNvSpPr/>
          <p:nvPr/>
        </p:nvSpPr>
        <p:spPr>
          <a:xfrm>
            <a:off x="-325874" y="-229236"/>
            <a:ext cx="12672291" cy="18644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chemeClr val="tx1">
                  <a:alpha val="40000"/>
                </a:schemeClr>
              </a:gs>
              <a:gs pos="16000">
                <a:schemeClr val="tx1">
                  <a:alpha val="10000"/>
                </a:schemeClr>
              </a:gs>
              <a:gs pos="56000">
                <a:schemeClr val="tx1">
                  <a:alpha val="6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F5E922-2DE2-DFA3-1A40-84FD65A259C9}"/>
              </a:ext>
            </a:extLst>
          </p:cNvPr>
          <p:cNvSpPr txBox="1"/>
          <p:nvPr/>
        </p:nvSpPr>
        <p:spPr>
          <a:xfrm>
            <a:off x="511444" y="514315"/>
            <a:ext cx="8624477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Popsicle Bridge Building!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096242C-DDCB-522E-21D4-D3C52A3E20DE}"/>
              </a:ext>
            </a:extLst>
          </p:cNvPr>
          <p:cNvSpPr txBox="1"/>
          <p:nvPr/>
        </p:nvSpPr>
        <p:spPr>
          <a:xfrm>
            <a:off x="511444" y="1774387"/>
            <a:ext cx="71009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Bridges will be judged based on the following: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Maximum Weight Supported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Bridge Weight to Weight Supported Ratio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Aesthetic appearance via popular vote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Materials List (Budget):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25-35 Popsicle Sticks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1 stick of hot glue (use your glue wisely!)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Bridge must span at least 12 inches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altLang="zh-CN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Groups</a:t>
            </a:r>
            <a:r>
              <a:rPr lang="zh-CN" alt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A3D730-DB7B-4AB3-9E8F-D1FE5A7334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7375" y="1747008"/>
            <a:ext cx="4524720" cy="45692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2B6C06-6682-B2E8-1109-9AFF45A929B8}"/>
              </a:ext>
            </a:extLst>
          </p:cNvPr>
          <p:cNvSpPr txBox="1"/>
          <p:nvPr/>
        </p:nvSpPr>
        <p:spPr>
          <a:xfrm>
            <a:off x="511444" y="-6553398"/>
            <a:ext cx="8037778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Civil Engineering Fields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6D255A-3F1E-9854-DCD7-FFE269311CBB}"/>
              </a:ext>
            </a:extLst>
          </p:cNvPr>
          <p:cNvSpPr txBox="1"/>
          <p:nvPr/>
        </p:nvSpPr>
        <p:spPr>
          <a:xfrm>
            <a:off x="511444" y="-5293326"/>
            <a:ext cx="710093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Structural Engineer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Ensure buildings are stable and protected against natural disaster such as floods, winds, and earthquakes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Geotechnical Engineer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Soil experts that make sure mines, tunnels, and foundations are stable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Water Management Engineer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Studies meteorology (weather) and analysis flood/groundwater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Involved in water supply and wastewater treatment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Transportation Engineer</a:t>
            </a:r>
          </a:p>
          <a:p>
            <a:pPr marL="1485900" lvl="2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Works on transport projects such as railways, airports, and highways.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23F09B04-D9A6-FB38-21A7-5BCE8EFF90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03" r="18192"/>
          <a:stretch/>
        </p:blipFill>
        <p:spPr bwMode="auto">
          <a:xfrm>
            <a:off x="7747685" y="-5293326"/>
            <a:ext cx="3608173" cy="439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810463-BE10-B8C0-BF30-6408B8E1428D}"/>
              </a:ext>
            </a:extLst>
          </p:cNvPr>
          <p:cNvSpPr txBox="1"/>
          <p:nvPr/>
        </p:nvSpPr>
        <p:spPr>
          <a:xfrm>
            <a:off x="511444" y="7736632"/>
            <a:ext cx="7527253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</a:t>
            </a:r>
            <a:r>
              <a:rPr lang="zh-CN" alt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Lesson:</a:t>
            </a:r>
            <a:r>
              <a:rPr lang="zh-CN" alt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Triangles</a:t>
            </a:r>
            <a:endParaRPr lang="en-US" sz="55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0E3E23-7FB1-DCB0-4C6A-F88A2D76E652}"/>
              </a:ext>
            </a:extLst>
          </p:cNvPr>
          <p:cNvSpPr txBox="1"/>
          <p:nvPr/>
        </p:nvSpPr>
        <p:spPr>
          <a:xfrm>
            <a:off x="511444" y="8996704"/>
            <a:ext cx="647718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Triangles are generally considered the strongest shape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is because they are able to distribute their weight along three sides evenly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They are also the strongest because they are considered a rigid shape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Rigid shapes cannot change their shape or size without changing the lengths of their sides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means three lines will always form the exact same triangle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Whereas four lines can be arranged into squares, rectangles, trapezoids, quadrilaterals, parallelograms, kites, rhombus, etc.</a:t>
            </a:r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1A6B3693-4DCD-2783-7A89-9858D128EA86}"/>
              </a:ext>
            </a:extLst>
          </p:cNvPr>
          <p:cNvSpPr/>
          <p:nvPr/>
        </p:nvSpPr>
        <p:spPr>
          <a:xfrm>
            <a:off x="9018088" y="8263146"/>
            <a:ext cx="1371600" cy="1188720"/>
          </a:xfrm>
          <a:prstGeom prst="triangle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C2BDE7-765C-D837-00FE-692F4223CA5B}"/>
              </a:ext>
            </a:extLst>
          </p:cNvPr>
          <p:cNvSpPr/>
          <p:nvPr/>
        </p:nvSpPr>
        <p:spPr>
          <a:xfrm>
            <a:off x="8388202" y="10557909"/>
            <a:ext cx="1371600" cy="1371600"/>
          </a:xfrm>
          <a:prstGeom prst="rect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iamond 23">
            <a:extLst>
              <a:ext uri="{FF2B5EF4-FFF2-40B4-BE49-F238E27FC236}">
                <a16:creationId xmlns:a16="http://schemas.microsoft.com/office/drawing/2014/main" id="{40C86B3C-65C7-D4C8-820A-838163EE2BF1}"/>
              </a:ext>
            </a:extLst>
          </p:cNvPr>
          <p:cNvSpPr/>
          <p:nvPr/>
        </p:nvSpPr>
        <p:spPr>
          <a:xfrm>
            <a:off x="10002685" y="10547052"/>
            <a:ext cx="1371600" cy="1371600"/>
          </a:xfrm>
          <a:prstGeom prst="diamond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apezoid 24">
            <a:extLst>
              <a:ext uri="{FF2B5EF4-FFF2-40B4-BE49-F238E27FC236}">
                <a16:creationId xmlns:a16="http://schemas.microsoft.com/office/drawing/2014/main" id="{B4F38F9B-ED0C-CFF7-3114-7CF2761F6389}"/>
              </a:ext>
            </a:extLst>
          </p:cNvPr>
          <p:cNvSpPr/>
          <p:nvPr/>
        </p:nvSpPr>
        <p:spPr>
          <a:xfrm>
            <a:off x="8832594" y="12158172"/>
            <a:ext cx="1371600" cy="1371600"/>
          </a:xfrm>
          <a:prstGeom prst="trapezoid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Parallelogram 25">
            <a:extLst>
              <a:ext uri="{FF2B5EF4-FFF2-40B4-BE49-F238E27FC236}">
                <a16:creationId xmlns:a16="http://schemas.microsoft.com/office/drawing/2014/main" id="{40E835C5-6B06-B49C-9220-8202F6304AD3}"/>
              </a:ext>
            </a:extLst>
          </p:cNvPr>
          <p:cNvSpPr/>
          <p:nvPr/>
        </p:nvSpPr>
        <p:spPr>
          <a:xfrm>
            <a:off x="7460993" y="12140676"/>
            <a:ext cx="1371600" cy="1371600"/>
          </a:xfrm>
          <a:prstGeom prst="parallelogram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iagonal Stripe 26">
            <a:extLst>
              <a:ext uri="{FF2B5EF4-FFF2-40B4-BE49-F238E27FC236}">
                <a16:creationId xmlns:a16="http://schemas.microsoft.com/office/drawing/2014/main" id="{9F855640-BFC0-5710-BCF0-48BC6FB558ED}"/>
              </a:ext>
            </a:extLst>
          </p:cNvPr>
          <p:cNvSpPr/>
          <p:nvPr/>
        </p:nvSpPr>
        <p:spPr>
          <a:xfrm rot="5400000">
            <a:off x="10002685" y="12140676"/>
            <a:ext cx="1371600" cy="1371600"/>
          </a:xfrm>
          <a:prstGeom prst="diagStripe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89C23F-21D0-9921-4B0E-22FA12E7C490}"/>
              </a:ext>
            </a:extLst>
          </p:cNvPr>
          <p:cNvSpPr txBox="1"/>
          <p:nvPr/>
        </p:nvSpPr>
        <p:spPr>
          <a:xfrm>
            <a:off x="8789697" y="7775104"/>
            <a:ext cx="19402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Triangle Family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CC1B81-1709-20BF-CAF2-103357086EAF}"/>
              </a:ext>
            </a:extLst>
          </p:cNvPr>
          <p:cNvSpPr txBox="1"/>
          <p:nvPr/>
        </p:nvSpPr>
        <p:spPr>
          <a:xfrm>
            <a:off x="8719292" y="10046071"/>
            <a:ext cx="196919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‘Square’ Family</a:t>
            </a:r>
          </a:p>
        </p:txBody>
      </p:sp>
    </p:spTree>
    <p:extLst>
      <p:ext uri="{BB962C8B-B14F-4D97-AF65-F5344CB8AC3E}">
        <p14:creationId xmlns:p14="http://schemas.microsoft.com/office/powerpoint/2010/main" val="4089659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01040-E21D-7C6F-2318-7693650B0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>
            <a:extLst>
              <a:ext uri="{FF2B5EF4-FFF2-40B4-BE49-F238E27FC236}">
                <a16:creationId xmlns:a16="http://schemas.microsoft.com/office/drawing/2014/main" id="{E3C29DE6-DF55-9F8E-2730-D98958178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5874" y="-1987653"/>
            <a:ext cx="15965750" cy="898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E14BC0-3BDB-0FEB-9D7B-54F68D31F472}"/>
              </a:ext>
            </a:extLst>
          </p:cNvPr>
          <p:cNvSpPr/>
          <p:nvPr/>
        </p:nvSpPr>
        <p:spPr>
          <a:xfrm>
            <a:off x="-332909" y="1635189"/>
            <a:ext cx="12672290" cy="5357892"/>
          </a:xfrm>
          <a:prstGeom prst="rect">
            <a:avLst/>
          </a:prstGeom>
          <a:solidFill>
            <a:schemeClr val="tx1">
              <a:alpha val="6003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B2ABA6-06B9-2D53-7C27-283416A6A504}"/>
              </a:ext>
            </a:extLst>
          </p:cNvPr>
          <p:cNvSpPr/>
          <p:nvPr/>
        </p:nvSpPr>
        <p:spPr>
          <a:xfrm>
            <a:off x="-325874" y="-229236"/>
            <a:ext cx="12672291" cy="18644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chemeClr val="tx1">
                  <a:alpha val="40000"/>
                </a:schemeClr>
              </a:gs>
              <a:gs pos="16000">
                <a:schemeClr val="tx1">
                  <a:alpha val="10000"/>
                </a:schemeClr>
              </a:gs>
              <a:gs pos="56000">
                <a:schemeClr val="tx1">
                  <a:alpha val="6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BB1645-79C9-D044-68E7-D8A60D5F6759}"/>
              </a:ext>
            </a:extLst>
          </p:cNvPr>
          <p:cNvSpPr txBox="1"/>
          <p:nvPr/>
        </p:nvSpPr>
        <p:spPr>
          <a:xfrm>
            <a:off x="511444" y="514315"/>
            <a:ext cx="7527253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</a:t>
            </a:r>
            <a:r>
              <a:rPr lang="zh-CN" alt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Lesson:</a:t>
            </a:r>
            <a:r>
              <a:rPr lang="zh-CN" alt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Triangles</a:t>
            </a:r>
            <a:endParaRPr lang="en-US" sz="55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909C9C4-0314-0060-2114-539552A3D291}"/>
              </a:ext>
            </a:extLst>
          </p:cNvPr>
          <p:cNvSpPr txBox="1"/>
          <p:nvPr/>
        </p:nvSpPr>
        <p:spPr>
          <a:xfrm>
            <a:off x="511444" y="1774387"/>
            <a:ext cx="647718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Triangles are generally considered the strongest shape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is because they are able to distribute their weight along three sides evenly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They are also the strongest because they are considered a rigid shape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Rigid shapes cannot change their shape or size without changing the lengths of their sides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means three lines will always form the exact same triangle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Whereas four lines can be arranged into squares, rectangles, trapezoids, quadrilaterals, parallelograms, kites, rhombus, etc.</a:t>
            </a:r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2707EC8D-E93B-3CF8-518A-B02420F37AEE}"/>
              </a:ext>
            </a:extLst>
          </p:cNvPr>
          <p:cNvSpPr/>
          <p:nvPr/>
        </p:nvSpPr>
        <p:spPr>
          <a:xfrm>
            <a:off x="9018088" y="1019057"/>
            <a:ext cx="1371600" cy="1188720"/>
          </a:xfrm>
          <a:prstGeom prst="triangle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9DB460-BDD4-C34A-0A36-D4F824B3714F}"/>
              </a:ext>
            </a:extLst>
          </p:cNvPr>
          <p:cNvSpPr/>
          <p:nvPr/>
        </p:nvSpPr>
        <p:spPr>
          <a:xfrm>
            <a:off x="8388202" y="3390022"/>
            <a:ext cx="1371600" cy="1371600"/>
          </a:xfrm>
          <a:prstGeom prst="rect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E8EC1918-7E2E-9B1F-EFBB-D759768383B7}"/>
              </a:ext>
            </a:extLst>
          </p:cNvPr>
          <p:cNvSpPr/>
          <p:nvPr/>
        </p:nvSpPr>
        <p:spPr>
          <a:xfrm>
            <a:off x="10002685" y="3379165"/>
            <a:ext cx="1371600" cy="1371600"/>
          </a:xfrm>
          <a:prstGeom prst="diamond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A3CA9319-115F-19D4-8F3C-6FA6A18DC1E3}"/>
              </a:ext>
            </a:extLst>
          </p:cNvPr>
          <p:cNvSpPr/>
          <p:nvPr/>
        </p:nvSpPr>
        <p:spPr>
          <a:xfrm>
            <a:off x="8832594" y="4990285"/>
            <a:ext cx="1371600" cy="1371600"/>
          </a:xfrm>
          <a:prstGeom prst="trapezoid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24A22CAB-6F5B-3912-363A-97F461D30D01}"/>
              </a:ext>
            </a:extLst>
          </p:cNvPr>
          <p:cNvSpPr/>
          <p:nvPr/>
        </p:nvSpPr>
        <p:spPr>
          <a:xfrm>
            <a:off x="7460993" y="4972789"/>
            <a:ext cx="1371600" cy="1371600"/>
          </a:xfrm>
          <a:prstGeom prst="parallelogram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iagonal Stripe 9">
            <a:extLst>
              <a:ext uri="{FF2B5EF4-FFF2-40B4-BE49-F238E27FC236}">
                <a16:creationId xmlns:a16="http://schemas.microsoft.com/office/drawing/2014/main" id="{F240606E-16F7-D5C1-F924-62956431FCC7}"/>
              </a:ext>
            </a:extLst>
          </p:cNvPr>
          <p:cNvSpPr/>
          <p:nvPr/>
        </p:nvSpPr>
        <p:spPr>
          <a:xfrm rot="5400000">
            <a:off x="10002685" y="4972789"/>
            <a:ext cx="1371600" cy="1371600"/>
          </a:xfrm>
          <a:prstGeom prst="diagStripe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212D93-0101-2673-5551-D72BFB5CFC7F}"/>
              </a:ext>
            </a:extLst>
          </p:cNvPr>
          <p:cNvSpPr txBox="1"/>
          <p:nvPr/>
        </p:nvSpPr>
        <p:spPr>
          <a:xfrm>
            <a:off x="8789697" y="531015"/>
            <a:ext cx="19402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Triangle Family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C3AD82-AE2C-632A-6436-106CB98995CD}"/>
              </a:ext>
            </a:extLst>
          </p:cNvPr>
          <p:cNvSpPr txBox="1"/>
          <p:nvPr/>
        </p:nvSpPr>
        <p:spPr>
          <a:xfrm>
            <a:off x="8719292" y="2878184"/>
            <a:ext cx="196919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‘Square’ Family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0D837B-B867-3F13-2079-74B6CB23F6EB}"/>
              </a:ext>
            </a:extLst>
          </p:cNvPr>
          <p:cNvSpPr txBox="1"/>
          <p:nvPr/>
        </p:nvSpPr>
        <p:spPr>
          <a:xfrm>
            <a:off x="511444" y="7348250"/>
            <a:ext cx="9746707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</a:t>
            </a:r>
            <a:r>
              <a:rPr lang="zh-CN" alt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Lesson: Failure Analysis</a:t>
            </a:r>
            <a:endParaRPr lang="en-US" sz="55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06C7D8-7F75-A3BD-8375-148BCE625959}"/>
              </a:ext>
            </a:extLst>
          </p:cNvPr>
          <p:cNvSpPr txBox="1"/>
          <p:nvPr/>
        </p:nvSpPr>
        <p:spPr>
          <a:xfrm>
            <a:off x="511444" y="8608322"/>
            <a:ext cx="64771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Failure in Engineering basically refers to when a engineering component breaks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Failure point is the first component of a bridge that breaks as force/stress is applied.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Although Triangles are very strong, the linkages between Triangles could be prone to failure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is why bridges reinforce their corners with many bolts.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CFF2AEC-4C61-462E-24C6-1F36DC970F4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056" t="9895" r="7041" b="5856"/>
          <a:stretch/>
        </p:blipFill>
        <p:spPr>
          <a:xfrm>
            <a:off x="6693033" y="8286969"/>
            <a:ext cx="5337188" cy="26169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E1A5042-E86A-1E3C-969A-C35972E8D40B}"/>
              </a:ext>
            </a:extLst>
          </p:cNvPr>
          <p:cNvSpPr/>
          <p:nvPr/>
        </p:nvSpPr>
        <p:spPr>
          <a:xfrm>
            <a:off x="9073995" y="9874528"/>
            <a:ext cx="435429" cy="438642"/>
          </a:xfrm>
          <a:prstGeom prst="rect">
            <a:avLst/>
          </a:prstGeom>
          <a:noFill/>
          <a:ln w="57150"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F932F75-4DA4-4670-EC94-C68917AD1C93}"/>
              </a:ext>
            </a:extLst>
          </p:cNvPr>
          <p:cNvCxnSpPr>
            <a:cxnSpLocks/>
          </p:cNvCxnSpPr>
          <p:nvPr/>
        </p:nvCxnSpPr>
        <p:spPr>
          <a:xfrm flipH="1">
            <a:off x="7804583" y="9874528"/>
            <a:ext cx="1269412" cy="941357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56AF3D4-4DF3-504B-5BC9-06FBF21D2302}"/>
              </a:ext>
            </a:extLst>
          </p:cNvPr>
          <p:cNvCxnSpPr>
            <a:cxnSpLocks/>
          </p:cNvCxnSpPr>
          <p:nvPr/>
        </p:nvCxnSpPr>
        <p:spPr>
          <a:xfrm>
            <a:off x="9509425" y="9873239"/>
            <a:ext cx="378890" cy="973394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3AA62B1-91B2-A346-C126-7B8CA647FDAD}"/>
              </a:ext>
            </a:extLst>
          </p:cNvPr>
          <p:cNvCxnSpPr>
            <a:cxnSpLocks/>
          </p:cNvCxnSpPr>
          <p:nvPr/>
        </p:nvCxnSpPr>
        <p:spPr>
          <a:xfrm>
            <a:off x="9507165" y="10312678"/>
            <a:ext cx="378890" cy="2556811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25F51B9-08C3-E234-BF43-054DCB447B34}"/>
              </a:ext>
            </a:extLst>
          </p:cNvPr>
          <p:cNvCxnSpPr>
            <a:cxnSpLocks/>
          </p:cNvCxnSpPr>
          <p:nvPr/>
        </p:nvCxnSpPr>
        <p:spPr>
          <a:xfrm flipH="1">
            <a:off x="7825946" y="10312677"/>
            <a:ext cx="1245789" cy="2541929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EDA21B5A-2CF9-F3BD-13E6-BC29FFC3A27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5429" t="7571" r="26459" b="7143"/>
          <a:stretch/>
        </p:blipFill>
        <p:spPr>
          <a:xfrm>
            <a:off x="7823567" y="10838532"/>
            <a:ext cx="2083732" cy="2038722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E35BE90-4592-01EC-3C7B-5039065A0DFF}"/>
              </a:ext>
            </a:extLst>
          </p:cNvPr>
          <p:cNvSpPr/>
          <p:nvPr/>
        </p:nvSpPr>
        <p:spPr>
          <a:xfrm>
            <a:off x="7804583" y="10815885"/>
            <a:ext cx="2083732" cy="2038721"/>
          </a:xfrm>
          <a:prstGeom prst="rect">
            <a:avLst/>
          </a:prstGeom>
          <a:noFill/>
          <a:ln w="57150"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A305E08-72F7-CC42-E177-FBC131E4917F}"/>
              </a:ext>
            </a:extLst>
          </p:cNvPr>
          <p:cNvSpPr txBox="1"/>
          <p:nvPr/>
        </p:nvSpPr>
        <p:spPr>
          <a:xfrm>
            <a:off x="495402" y="-5792781"/>
            <a:ext cx="8624477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Popsicle Bridge Building!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6E9A627-98F0-84FA-BAB7-7F501B52C16A}"/>
              </a:ext>
            </a:extLst>
          </p:cNvPr>
          <p:cNvSpPr txBox="1"/>
          <p:nvPr/>
        </p:nvSpPr>
        <p:spPr>
          <a:xfrm>
            <a:off x="495402" y="-4532709"/>
            <a:ext cx="71009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Bridges will be judged based on the following: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Maximum Weight Supported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Bridge Weight to Weight Supported Ratio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Aesthetic appearance via popular vote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Materials List (Budget):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25-35 Popsicle Sticks</a:t>
            </a:r>
          </a:p>
          <a:p>
            <a:pPr marL="1028700" lvl="1" indent="-5715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1 stick of hot glue (use your glue wisely!)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Bridge must span at least 12 inches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altLang="zh-CN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Groups</a:t>
            </a:r>
            <a:r>
              <a:rPr lang="zh-CN" alt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of</a:t>
            </a:r>
            <a:r>
              <a:rPr lang="zh-CN" alt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3</a:t>
            </a: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5354E5E3-65AE-8E47-4D31-F1211DCFFE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1333" y="-4560088"/>
            <a:ext cx="4524720" cy="456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384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1147E0-42E2-3FBF-4434-7AA89AF74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>
            <a:extLst>
              <a:ext uri="{FF2B5EF4-FFF2-40B4-BE49-F238E27FC236}">
                <a16:creationId xmlns:a16="http://schemas.microsoft.com/office/drawing/2014/main" id="{FAA41B38-DDCE-F143-912D-B1750B2C02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19333" y="-1987653"/>
            <a:ext cx="15965750" cy="898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40885D5-5807-BF77-DEDB-32AA8A462E37}"/>
              </a:ext>
            </a:extLst>
          </p:cNvPr>
          <p:cNvSpPr/>
          <p:nvPr/>
        </p:nvSpPr>
        <p:spPr>
          <a:xfrm>
            <a:off x="-325873" y="1635189"/>
            <a:ext cx="12672290" cy="5357892"/>
          </a:xfrm>
          <a:prstGeom prst="rect">
            <a:avLst/>
          </a:prstGeom>
          <a:solidFill>
            <a:schemeClr val="tx1">
              <a:alpha val="6003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41EC2D-2801-06BA-C9FF-393E1357585A}"/>
              </a:ext>
            </a:extLst>
          </p:cNvPr>
          <p:cNvSpPr/>
          <p:nvPr/>
        </p:nvSpPr>
        <p:spPr>
          <a:xfrm>
            <a:off x="-325874" y="-229236"/>
            <a:ext cx="12672291" cy="18644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chemeClr val="tx1">
                  <a:alpha val="40000"/>
                </a:schemeClr>
              </a:gs>
              <a:gs pos="16000">
                <a:schemeClr val="tx1">
                  <a:alpha val="10000"/>
                </a:schemeClr>
              </a:gs>
              <a:gs pos="56000">
                <a:schemeClr val="tx1">
                  <a:alpha val="6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9F7519-057B-91A6-202F-47F549788CE3}"/>
              </a:ext>
            </a:extLst>
          </p:cNvPr>
          <p:cNvSpPr txBox="1"/>
          <p:nvPr/>
        </p:nvSpPr>
        <p:spPr>
          <a:xfrm>
            <a:off x="511444" y="514315"/>
            <a:ext cx="9746707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</a:t>
            </a:r>
            <a:r>
              <a:rPr lang="zh-CN" alt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Lesson: Failure Analysis</a:t>
            </a:r>
            <a:endParaRPr lang="en-US" sz="55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D04290-51AE-B0E7-7E96-B9AD06B606E8}"/>
              </a:ext>
            </a:extLst>
          </p:cNvPr>
          <p:cNvSpPr txBox="1"/>
          <p:nvPr/>
        </p:nvSpPr>
        <p:spPr>
          <a:xfrm>
            <a:off x="511444" y="1774387"/>
            <a:ext cx="64771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Failure in Engineering basically refers to when a engineering component breaks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Failure point is the first component of a bridge that breaks as force/stress is applied.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Although Triangles are very strong, the linkages between Triangles could be prone to failure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is why bridges reinforce their corners with many bolts.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8F05D9-1983-57DB-75E3-E4D7D7CA458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8056" t="9895" r="7041" b="5856"/>
          <a:stretch/>
        </p:blipFill>
        <p:spPr>
          <a:xfrm>
            <a:off x="6693033" y="1453034"/>
            <a:ext cx="5337188" cy="261690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B4C9AED-0196-4D69-11AE-C020DB6EAD4F}"/>
              </a:ext>
            </a:extLst>
          </p:cNvPr>
          <p:cNvSpPr/>
          <p:nvPr/>
        </p:nvSpPr>
        <p:spPr>
          <a:xfrm>
            <a:off x="9073995" y="3040593"/>
            <a:ext cx="435429" cy="438642"/>
          </a:xfrm>
          <a:prstGeom prst="rect">
            <a:avLst/>
          </a:prstGeom>
          <a:noFill/>
          <a:ln w="57150"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2B5C84A-8713-846C-939F-07FA6E9D86A6}"/>
              </a:ext>
            </a:extLst>
          </p:cNvPr>
          <p:cNvCxnSpPr>
            <a:cxnSpLocks/>
          </p:cNvCxnSpPr>
          <p:nvPr/>
        </p:nvCxnSpPr>
        <p:spPr>
          <a:xfrm flipH="1">
            <a:off x="7804583" y="3040593"/>
            <a:ext cx="1269412" cy="941357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7DC1298-FC14-C0B2-555F-D6EA9234C736}"/>
              </a:ext>
            </a:extLst>
          </p:cNvPr>
          <p:cNvCxnSpPr>
            <a:cxnSpLocks/>
          </p:cNvCxnSpPr>
          <p:nvPr/>
        </p:nvCxnSpPr>
        <p:spPr>
          <a:xfrm>
            <a:off x="9509425" y="3039304"/>
            <a:ext cx="378890" cy="973394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EB39948-2FC7-6C3E-FE32-DB68DD8E7EAA}"/>
              </a:ext>
            </a:extLst>
          </p:cNvPr>
          <p:cNvCxnSpPr>
            <a:cxnSpLocks/>
          </p:cNvCxnSpPr>
          <p:nvPr/>
        </p:nvCxnSpPr>
        <p:spPr>
          <a:xfrm>
            <a:off x="9507165" y="3478743"/>
            <a:ext cx="378890" cy="2556811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8367967-AA95-1503-2CD2-B318968D2855}"/>
              </a:ext>
            </a:extLst>
          </p:cNvPr>
          <p:cNvCxnSpPr>
            <a:cxnSpLocks/>
          </p:cNvCxnSpPr>
          <p:nvPr/>
        </p:nvCxnSpPr>
        <p:spPr>
          <a:xfrm flipH="1">
            <a:off x="7825946" y="3478742"/>
            <a:ext cx="1245789" cy="2541929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1A3BD17-0E6B-9216-7A18-A9588AFA46A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5429" t="7571" r="26459" b="7143"/>
          <a:stretch/>
        </p:blipFill>
        <p:spPr>
          <a:xfrm>
            <a:off x="7823567" y="4004597"/>
            <a:ext cx="2083732" cy="20387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D1D7804-4CD0-E3EA-D286-F3D47158D235}"/>
              </a:ext>
            </a:extLst>
          </p:cNvPr>
          <p:cNvSpPr/>
          <p:nvPr/>
        </p:nvSpPr>
        <p:spPr>
          <a:xfrm>
            <a:off x="7804583" y="3981950"/>
            <a:ext cx="2083732" cy="2038721"/>
          </a:xfrm>
          <a:prstGeom prst="rect">
            <a:avLst/>
          </a:prstGeom>
          <a:noFill/>
          <a:ln w="57150"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298FBC4-D3AF-0BA7-FC97-44743FE97A4E}"/>
              </a:ext>
            </a:extLst>
          </p:cNvPr>
          <p:cNvSpPr txBox="1"/>
          <p:nvPr/>
        </p:nvSpPr>
        <p:spPr>
          <a:xfrm>
            <a:off x="511444" y="-5949151"/>
            <a:ext cx="7527253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</a:t>
            </a:r>
            <a:r>
              <a:rPr lang="zh-CN" alt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Lesson:</a:t>
            </a:r>
            <a:r>
              <a:rPr lang="zh-CN" alt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Triangles</a:t>
            </a:r>
            <a:endParaRPr lang="en-US" sz="55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9BFFD6D-5B28-52A1-7E59-66A2F04E4A1A}"/>
              </a:ext>
            </a:extLst>
          </p:cNvPr>
          <p:cNvSpPr txBox="1"/>
          <p:nvPr/>
        </p:nvSpPr>
        <p:spPr>
          <a:xfrm>
            <a:off x="511444" y="-4689079"/>
            <a:ext cx="647718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Triangles are generally considered the strongest shape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is because they are able to distribute their weight along three sides evenly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They are also the strongest because they are considered a rigid shape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Rigid shapes cannot change their shape or size without changing the lengths of their sides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means three lines will always form the exact same triangle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Whereas four lines can be arranged into squares, rectangles, trapezoids, quadrilaterals, parallelograms, kites, rhombus, etc.</a:t>
            </a:r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C818B538-76A2-129B-1682-FFBEDD81FF8B}"/>
              </a:ext>
            </a:extLst>
          </p:cNvPr>
          <p:cNvSpPr/>
          <p:nvPr/>
        </p:nvSpPr>
        <p:spPr>
          <a:xfrm>
            <a:off x="9018088" y="-5444409"/>
            <a:ext cx="1371600" cy="1188720"/>
          </a:xfrm>
          <a:prstGeom prst="triangle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6CDD569-5185-9755-5F71-3D822A912D2C}"/>
              </a:ext>
            </a:extLst>
          </p:cNvPr>
          <p:cNvSpPr/>
          <p:nvPr/>
        </p:nvSpPr>
        <p:spPr>
          <a:xfrm>
            <a:off x="8388202" y="-3073444"/>
            <a:ext cx="1371600" cy="1371600"/>
          </a:xfrm>
          <a:prstGeom prst="rect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Diamond 39">
            <a:extLst>
              <a:ext uri="{FF2B5EF4-FFF2-40B4-BE49-F238E27FC236}">
                <a16:creationId xmlns:a16="http://schemas.microsoft.com/office/drawing/2014/main" id="{A188599C-1AD4-3A02-DB60-AE189E73A823}"/>
              </a:ext>
            </a:extLst>
          </p:cNvPr>
          <p:cNvSpPr/>
          <p:nvPr/>
        </p:nvSpPr>
        <p:spPr>
          <a:xfrm>
            <a:off x="10002685" y="-3084301"/>
            <a:ext cx="1371600" cy="1371600"/>
          </a:xfrm>
          <a:prstGeom prst="diamond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rapezoid 40">
            <a:extLst>
              <a:ext uri="{FF2B5EF4-FFF2-40B4-BE49-F238E27FC236}">
                <a16:creationId xmlns:a16="http://schemas.microsoft.com/office/drawing/2014/main" id="{D3E85DC6-EDBD-6E70-DC32-1670A3629E09}"/>
              </a:ext>
            </a:extLst>
          </p:cNvPr>
          <p:cNvSpPr/>
          <p:nvPr/>
        </p:nvSpPr>
        <p:spPr>
          <a:xfrm>
            <a:off x="8832594" y="-1473181"/>
            <a:ext cx="1371600" cy="1371600"/>
          </a:xfrm>
          <a:prstGeom prst="trapezoid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Parallelogram 41">
            <a:extLst>
              <a:ext uri="{FF2B5EF4-FFF2-40B4-BE49-F238E27FC236}">
                <a16:creationId xmlns:a16="http://schemas.microsoft.com/office/drawing/2014/main" id="{976C4FBE-96BF-E134-425B-3C29253042B1}"/>
              </a:ext>
            </a:extLst>
          </p:cNvPr>
          <p:cNvSpPr/>
          <p:nvPr/>
        </p:nvSpPr>
        <p:spPr>
          <a:xfrm>
            <a:off x="7460993" y="-1490677"/>
            <a:ext cx="1371600" cy="1371600"/>
          </a:xfrm>
          <a:prstGeom prst="parallelogram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Diagonal Stripe 42">
            <a:extLst>
              <a:ext uri="{FF2B5EF4-FFF2-40B4-BE49-F238E27FC236}">
                <a16:creationId xmlns:a16="http://schemas.microsoft.com/office/drawing/2014/main" id="{C066F0F0-AAB6-FC04-7C0B-C083355A1FB6}"/>
              </a:ext>
            </a:extLst>
          </p:cNvPr>
          <p:cNvSpPr/>
          <p:nvPr/>
        </p:nvSpPr>
        <p:spPr>
          <a:xfrm rot="5400000">
            <a:off x="10002685" y="-1490677"/>
            <a:ext cx="1371600" cy="1371600"/>
          </a:xfrm>
          <a:prstGeom prst="diagStripe">
            <a:avLst/>
          </a:prstGeom>
          <a:solidFill>
            <a:srgbClr val="C23A22"/>
          </a:solidFill>
          <a:ln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A71B1B5-F98F-E746-9C63-B37092B5F4A2}"/>
              </a:ext>
            </a:extLst>
          </p:cNvPr>
          <p:cNvSpPr txBox="1"/>
          <p:nvPr/>
        </p:nvSpPr>
        <p:spPr>
          <a:xfrm>
            <a:off x="8789697" y="-5932451"/>
            <a:ext cx="19402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Triangle Family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3927E6C-43AA-2410-DB97-FE8F67F11410}"/>
              </a:ext>
            </a:extLst>
          </p:cNvPr>
          <p:cNvSpPr txBox="1"/>
          <p:nvPr/>
        </p:nvSpPr>
        <p:spPr>
          <a:xfrm>
            <a:off x="8719292" y="-3585282"/>
            <a:ext cx="196919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‘Square’ Family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2C69E01-4B8C-35FC-18ED-BA35B2F80F7F}"/>
              </a:ext>
            </a:extLst>
          </p:cNvPr>
          <p:cNvSpPr txBox="1"/>
          <p:nvPr/>
        </p:nvSpPr>
        <p:spPr>
          <a:xfrm>
            <a:off x="511444" y="7524714"/>
            <a:ext cx="10453503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Application: Popsicle Bridges?</a:t>
            </a:r>
            <a:endParaRPr lang="en-US" sz="55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05135DE-0B14-67BC-39A1-9172BA1312E1}"/>
              </a:ext>
            </a:extLst>
          </p:cNvPr>
          <p:cNvSpPr txBox="1"/>
          <p:nvPr/>
        </p:nvSpPr>
        <p:spPr>
          <a:xfrm>
            <a:off x="511444" y="8784786"/>
            <a:ext cx="1086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Exercise: </a:t>
            </a: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Consider the two popsicle bridges below. Identify where the point of failure might be. </a:t>
            </a:r>
          </a:p>
        </p:txBody>
      </p:sp>
      <p:pic>
        <p:nvPicPr>
          <p:cNvPr id="59" name="Online Media 48" descr="Making a Popsicle Bridge &amp; Testing It!">
            <a:hlinkClick r:id="" action="ppaction://media"/>
            <a:extLst>
              <a:ext uri="{FF2B5EF4-FFF2-40B4-BE49-F238E27FC236}">
                <a16:creationId xmlns:a16="http://schemas.microsoft.com/office/drawing/2014/main" id="{6E7253AD-08A9-740E-C39F-7D1C820A1FC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8"/>
          <a:stretch>
            <a:fillRect/>
          </a:stretch>
        </p:blipFill>
        <p:spPr>
          <a:xfrm>
            <a:off x="2273350" y="9490156"/>
            <a:ext cx="7339027" cy="41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55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936BAC-9FE2-C5B6-2B35-5DEA924A5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>
            <a:extLst>
              <a:ext uri="{FF2B5EF4-FFF2-40B4-BE49-F238E27FC236}">
                <a16:creationId xmlns:a16="http://schemas.microsoft.com/office/drawing/2014/main" id="{5DB388B9-630F-5113-F0A2-F9534EA70E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80540" y="-1987653"/>
            <a:ext cx="15965750" cy="898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A1F74CD-3E5F-3F44-CAD7-4D882DC07185}"/>
              </a:ext>
            </a:extLst>
          </p:cNvPr>
          <p:cNvSpPr/>
          <p:nvPr/>
        </p:nvSpPr>
        <p:spPr>
          <a:xfrm>
            <a:off x="-325873" y="1635189"/>
            <a:ext cx="12672290" cy="5357892"/>
          </a:xfrm>
          <a:prstGeom prst="rect">
            <a:avLst/>
          </a:prstGeom>
          <a:solidFill>
            <a:schemeClr val="tx1">
              <a:alpha val="6003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787D12A-6AA7-FCAB-E64F-B9CFDB196BC4}"/>
              </a:ext>
            </a:extLst>
          </p:cNvPr>
          <p:cNvSpPr/>
          <p:nvPr/>
        </p:nvSpPr>
        <p:spPr>
          <a:xfrm>
            <a:off x="-325874" y="-229236"/>
            <a:ext cx="12672291" cy="18644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chemeClr val="tx1">
                  <a:alpha val="40000"/>
                </a:schemeClr>
              </a:gs>
              <a:gs pos="16000">
                <a:schemeClr val="tx1">
                  <a:alpha val="10000"/>
                </a:schemeClr>
              </a:gs>
              <a:gs pos="56000">
                <a:schemeClr val="tx1">
                  <a:alpha val="6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A026B0-A50B-A3DE-ECF0-17BB8E2621A9}"/>
              </a:ext>
            </a:extLst>
          </p:cNvPr>
          <p:cNvSpPr txBox="1"/>
          <p:nvPr/>
        </p:nvSpPr>
        <p:spPr>
          <a:xfrm>
            <a:off x="511444" y="514315"/>
            <a:ext cx="10453503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Application: Popsicle Bridges?</a:t>
            </a:r>
            <a:endParaRPr lang="en-US" sz="55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3AB8F5-A0B3-CB13-4F24-28F27AAACD8A}"/>
              </a:ext>
            </a:extLst>
          </p:cNvPr>
          <p:cNvSpPr txBox="1"/>
          <p:nvPr/>
        </p:nvSpPr>
        <p:spPr>
          <a:xfrm>
            <a:off x="511444" y="1774387"/>
            <a:ext cx="10862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Exercise: </a:t>
            </a: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Consider the two popsicle bridges below. Identify where the point of failure might be.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C3D8992-3080-13A3-B19B-9042122DBDB3}"/>
              </a:ext>
            </a:extLst>
          </p:cNvPr>
          <p:cNvSpPr txBox="1"/>
          <p:nvPr/>
        </p:nvSpPr>
        <p:spPr>
          <a:xfrm>
            <a:off x="511444" y="-5677937"/>
            <a:ext cx="9746707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Key</a:t>
            </a:r>
            <a:r>
              <a:rPr lang="zh-CN" altLang="en-US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sz="5500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Lesson: Failure Analysis</a:t>
            </a:r>
            <a:endParaRPr lang="en-US" sz="5500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4FDAB68-4FDE-481C-0DEE-50C7C38AC284}"/>
              </a:ext>
            </a:extLst>
          </p:cNvPr>
          <p:cNvSpPr txBox="1"/>
          <p:nvPr/>
        </p:nvSpPr>
        <p:spPr>
          <a:xfrm>
            <a:off x="511444" y="-4417865"/>
            <a:ext cx="647718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Failure in Engineering basically refers to when a engineering component breaks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Failure point is the first component of a bridge that breaks as force/stress is applied.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Although Triangles are very strong, the linkages between Triangles could be prone to failure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ea typeface="Helvetica Neue" panose="02000503000000020004" pitchFamily="2" charset="0"/>
                <a:cs typeface="Helvetica Neue" panose="02000503000000020004" pitchFamily="2" charset="0"/>
              </a:rPr>
              <a:t>This is why bridges reinforce their corners with many bolts.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795F526-F9F2-CD59-80ED-7796F90CB4C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8056" t="9895" r="7041" b="5856"/>
          <a:stretch/>
        </p:blipFill>
        <p:spPr>
          <a:xfrm>
            <a:off x="6693033" y="-4739218"/>
            <a:ext cx="5337188" cy="2616903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B5F52E06-FAEF-07B7-506D-4AA5A2408809}"/>
              </a:ext>
            </a:extLst>
          </p:cNvPr>
          <p:cNvSpPr/>
          <p:nvPr/>
        </p:nvSpPr>
        <p:spPr>
          <a:xfrm>
            <a:off x="9073995" y="-3151659"/>
            <a:ext cx="435429" cy="438642"/>
          </a:xfrm>
          <a:prstGeom prst="rect">
            <a:avLst/>
          </a:prstGeom>
          <a:noFill/>
          <a:ln w="57150"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AA58FA-4EC0-3B3C-5DFF-6EB9CAB05D9A}"/>
              </a:ext>
            </a:extLst>
          </p:cNvPr>
          <p:cNvCxnSpPr>
            <a:cxnSpLocks/>
          </p:cNvCxnSpPr>
          <p:nvPr/>
        </p:nvCxnSpPr>
        <p:spPr>
          <a:xfrm flipH="1">
            <a:off x="7804583" y="-3151659"/>
            <a:ext cx="1269412" cy="941357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5A80816-D415-1005-9F3B-B8A14448469D}"/>
              </a:ext>
            </a:extLst>
          </p:cNvPr>
          <p:cNvCxnSpPr>
            <a:cxnSpLocks/>
          </p:cNvCxnSpPr>
          <p:nvPr/>
        </p:nvCxnSpPr>
        <p:spPr>
          <a:xfrm>
            <a:off x="9509425" y="-3152948"/>
            <a:ext cx="378890" cy="973394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ED1A8F3-BBD1-36AB-6F07-644FB2B39736}"/>
              </a:ext>
            </a:extLst>
          </p:cNvPr>
          <p:cNvCxnSpPr>
            <a:cxnSpLocks/>
          </p:cNvCxnSpPr>
          <p:nvPr/>
        </p:nvCxnSpPr>
        <p:spPr>
          <a:xfrm>
            <a:off x="9507165" y="-2713509"/>
            <a:ext cx="378890" cy="2556811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D8E564D-23DB-CAE0-5387-54C4C006400A}"/>
              </a:ext>
            </a:extLst>
          </p:cNvPr>
          <p:cNvCxnSpPr>
            <a:cxnSpLocks/>
          </p:cNvCxnSpPr>
          <p:nvPr/>
        </p:nvCxnSpPr>
        <p:spPr>
          <a:xfrm flipH="1">
            <a:off x="7825946" y="-2713510"/>
            <a:ext cx="1245789" cy="2541929"/>
          </a:xfrm>
          <a:prstGeom prst="line">
            <a:avLst/>
          </a:prstGeom>
          <a:ln w="57150">
            <a:solidFill>
              <a:srgbClr val="C23A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id="{DBA2A983-D434-60CE-FB07-470C63788FE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5429" t="7571" r="26459" b="7143"/>
          <a:stretch/>
        </p:blipFill>
        <p:spPr>
          <a:xfrm>
            <a:off x="7823567" y="-2187655"/>
            <a:ext cx="2083732" cy="2038722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677F0D9B-0B78-3B75-E404-C044D50E007F}"/>
              </a:ext>
            </a:extLst>
          </p:cNvPr>
          <p:cNvSpPr/>
          <p:nvPr/>
        </p:nvSpPr>
        <p:spPr>
          <a:xfrm>
            <a:off x="7804583" y="-2210302"/>
            <a:ext cx="2083732" cy="2038721"/>
          </a:xfrm>
          <a:prstGeom prst="rect">
            <a:avLst/>
          </a:prstGeom>
          <a:noFill/>
          <a:ln w="57150">
            <a:solidFill>
              <a:srgbClr val="C23A2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Online Media 48" descr="Making a Popsicle Bridge &amp; Testing It!">
            <a:hlinkClick r:id="" action="ppaction://media"/>
            <a:extLst>
              <a:ext uri="{FF2B5EF4-FFF2-40B4-BE49-F238E27FC236}">
                <a16:creationId xmlns:a16="http://schemas.microsoft.com/office/drawing/2014/main" id="{29808E33-83C3-BFF0-72A1-264B5A2D7D2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8"/>
          <a:stretch>
            <a:fillRect/>
          </a:stretch>
        </p:blipFill>
        <p:spPr>
          <a:xfrm>
            <a:off x="2273350" y="2479757"/>
            <a:ext cx="7339027" cy="414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723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{F675214A-1A55-4849-8378-5D35DEE4E4D0}tf10001119</Template>
  <TotalTime>4799</TotalTime>
  <Words>1043</Words>
  <Application>Microsoft Macintosh PowerPoint</Application>
  <PresentationFormat>Widescreen</PresentationFormat>
  <Paragraphs>146</Paragraphs>
  <Slides>7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 Neue</vt:lpstr>
      <vt:lpstr>Wingdings</vt:lpstr>
      <vt:lpstr>Office Theme</vt:lpstr>
      <vt:lpstr>Civil Engineering</vt:lpstr>
      <vt:lpstr>Civil Engineering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Enpeng Jiang</dc:creator>
  <cp:lastModifiedBy>Enpeng Jiang</cp:lastModifiedBy>
  <cp:revision>6</cp:revision>
  <dcterms:created xsi:type="dcterms:W3CDTF">2024-09-13T20:43:28Z</dcterms:created>
  <dcterms:modified xsi:type="dcterms:W3CDTF">2024-10-14T03:18:08Z</dcterms:modified>
</cp:coreProperties>
</file>

<file path=docProps/thumbnail.jpeg>
</file>